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8" r:id="rId12"/>
    <p:sldId id="266" r:id="rId13"/>
    <p:sldId id="267" r:id="rId14"/>
    <p:sldId id="269" r:id="rId15"/>
    <p:sldId id="270" r:id="rId16"/>
    <p:sldId id="271" r:id="rId17"/>
    <p:sldId id="272" r:id="rId18"/>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2" d="100"/>
          <a:sy n="102" d="100"/>
        </p:scale>
        <p:origin x="-115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FD17FA3B-C404-4317-B0BC-953931111309}" type="datetimeFigureOut">
              <a:rPr lang="pl-PL" smtClean="0"/>
              <a:pPr/>
              <a:t>2015-01-16</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0931897F-8F23-433E-A660-EFF8D3EDA506}" type="slidenum">
              <a:rPr lang="pl-PL" smtClean="0"/>
              <a:pPr/>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FD17FA3B-C404-4317-B0BC-953931111309}" type="datetimeFigureOut">
              <a:rPr lang="pl-PL" smtClean="0"/>
              <a:pPr/>
              <a:t>2015-01-16</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0931897F-8F23-433E-A660-EFF8D3EDA506}"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FD17FA3B-C404-4317-B0BC-953931111309}" type="datetimeFigureOut">
              <a:rPr lang="pl-PL" smtClean="0"/>
              <a:pPr/>
              <a:t>2015-01-16</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0931897F-8F23-433E-A660-EFF8D3EDA506}" type="slidenum">
              <a:rPr lang="pl-PL" smtClean="0"/>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FD17FA3B-C404-4317-B0BC-953931111309}" type="datetimeFigureOut">
              <a:rPr lang="pl-PL" smtClean="0"/>
              <a:pPr/>
              <a:t>2015-01-16</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0931897F-8F23-433E-A660-EFF8D3EDA506}" type="slidenum">
              <a:rPr lang="pl-PL" smtClean="0"/>
              <a:pPr/>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FD17FA3B-C404-4317-B0BC-953931111309}" type="datetimeFigureOut">
              <a:rPr lang="pl-PL" smtClean="0"/>
              <a:pPr/>
              <a:t>2015-01-16</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0931897F-8F23-433E-A660-EFF8D3EDA506}" type="slidenum">
              <a:rPr lang="pl-PL" smtClean="0"/>
              <a:pPr/>
              <a:t>‹#›</a:t>
            </a:fld>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FD17FA3B-C404-4317-B0BC-953931111309}" type="datetimeFigureOut">
              <a:rPr lang="pl-PL" smtClean="0"/>
              <a:pPr/>
              <a:t>2015-01-16</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0931897F-8F23-433E-A660-EFF8D3EDA506}" type="slidenum">
              <a:rPr lang="pl-PL" smtClean="0"/>
              <a:pPr/>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FD17FA3B-C404-4317-B0BC-953931111309}" type="datetimeFigureOut">
              <a:rPr lang="pl-PL" smtClean="0"/>
              <a:pPr/>
              <a:t>2015-01-16</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0931897F-8F23-433E-A660-EFF8D3EDA506}" type="slidenum">
              <a:rPr lang="pl-PL" smtClean="0"/>
              <a:pPr/>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FD17FA3B-C404-4317-B0BC-953931111309}" type="datetimeFigureOut">
              <a:rPr lang="pl-PL" smtClean="0"/>
              <a:pPr/>
              <a:t>2015-01-16</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0931897F-8F23-433E-A660-EFF8D3EDA506}" type="slidenum">
              <a:rPr lang="pl-PL" smtClean="0"/>
              <a:pPr/>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FD17FA3B-C404-4317-B0BC-953931111309}" type="datetimeFigureOut">
              <a:rPr lang="pl-PL" smtClean="0"/>
              <a:pPr/>
              <a:t>2015-01-16</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0931897F-8F23-433E-A660-EFF8D3EDA506}" type="slidenum">
              <a:rPr lang="pl-PL" smtClean="0"/>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FD17FA3B-C404-4317-B0BC-953931111309}" type="datetimeFigureOut">
              <a:rPr lang="pl-PL" smtClean="0"/>
              <a:pPr/>
              <a:t>2015-01-16</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0931897F-8F23-433E-A660-EFF8D3EDA506}" type="slidenum">
              <a:rPr lang="pl-PL" smtClean="0"/>
              <a:pPr/>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FD17FA3B-C404-4317-B0BC-953931111309}" type="datetimeFigureOut">
              <a:rPr lang="pl-PL" smtClean="0"/>
              <a:pPr/>
              <a:t>2015-01-16</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0931897F-8F23-433E-A660-EFF8D3EDA506}" type="slidenum">
              <a:rPr lang="pl-PL" smtClean="0"/>
              <a:pPr/>
              <a:t>‹#›</a:t>
            </a:fld>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17FA3B-C404-4317-B0BC-953931111309}" type="datetimeFigureOut">
              <a:rPr lang="pl-PL" smtClean="0"/>
              <a:pPr/>
              <a:t>2015-01-16</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31897F-8F23-433E-A660-EFF8D3EDA506}" type="slidenum">
              <a:rPr lang="pl-PL" smtClean="0"/>
              <a:pPr/>
              <a:t>‹#›</a:t>
            </a:fld>
            <a:endParaRPr lang="pl-P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lstStyle/>
          <a:p>
            <a:r>
              <a:rPr lang="pl-PL" dirty="0" smtClean="0"/>
              <a:t>Omówienie wyników próbnego egzaminu gimnazjalnego.</a:t>
            </a:r>
            <a:endParaRPr lang="pl-PL" dirty="0"/>
          </a:p>
        </p:txBody>
      </p:sp>
      <p:sp>
        <p:nvSpPr>
          <p:cNvPr id="3" name="Podtytuł 2"/>
          <p:cNvSpPr>
            <a:spLocks noGrp="1"/>
          </p:cNvSpPr>
          <p:nvPr>
            <p:ph type="subTitle" idx="1"/>
          </p:nvPr>
        </p:nvSpPr>
        <p:spPr/>
        <p:txBody>
          <a:bodyPr/>
          <a:lstStyle/>
          <a:p>
            <a:r>
              <a:rPr lang="pl-PL" dirty="0" smtClean="0">
                <a:solidFill>
                  <a:schemeClr val="tx1"/>
                </a:solidFill>
              </a:rPr>
              <a:t>Doskonalenie pisania rozprawki.</a:t>
            </a:r>
          </a:p>
          <a:p>
            <a:endParaRPr lang="pl-PL" dirty="0">
              <a:solidFill>
                <a:schemeClr val="tx1"/>
              </a:solidFill>
            </a:endParaRPr>
          </a:p>
          <a:p>
            <a:pPr algn="r"/>
            <a:r>
              <a:rPr lang="pl-PL" dirty="0" smtClean="0">
                <a:solidFill>
                  <a:schemeClr val="tx1"/>
                </a:solidFill>
              </a:rPr>
              <a:t>7 stycznia 2015 r.</a:t>
            </a:r>
            <a:endParaRPr lang="pl-PL" dirty="0">
              <a:solidFill>
                <a:schemeClr val="tx1"/>
              </a:solidFill>
            </a:endParaRPr>
          </a:p>
        </p:txBody>
      </p:sp>
    </p:spTree>
    <p:extLst>
      <p:ext uri="{BB962C8B-B14F-4D97-AF65-F5344CB8AC3E}">
        <p14:creationId xmlns:p14="http://schemas.microsoft.com/office/powerpoint/2010/main" xmlns="" val="12078425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a:r>
              <a:rPr lang="pl-PL" dirty="0" smtClean="0"/>
              <a:t>Przykład 3.</a:t>
            </a:r>
            <a:endParaRPr lang="pl-PL" dirty="0"/>
          </a:p>
        </p:txBody>
      </p:sp>
      <p:sp>
        <p:nvSpPr>
          <p:cNvPr id="3" name="Symbol zastępczy zawartości 2"/>
          <p:cNvSpPr>
            <a:spLocks noGrp="1"/>
          </p:cNvSpPr>
          <p:nvPr>
            <p:ph idx="1"/>
          </p:nvPr>
        </p:nvSpPr>
        <p:spPr/>
        <p:txBody>
          <a:bodyPr/>
          <a:lstStyle/>
          <a:p>
            <a:pPr marL="0" indent="0" algn="ctr">
              <a:buNone/>
            </a:pPr>
            <a:r>
              <a:rPr lang="pl-PL" dirty="0"/>
              <a:t>Dowodem na to, że warto nieść dobro innym, jest działalność Matki Teresy z Kalkuty. Ta niezwykła misjonarka wyrzekła się wszelkich dóbr materialnych i poświęciła się pomocy ludziom nieuleczalnie chorym, biednym, bezdomnym, ofiarom konfliktów zbrojnych. Jej altruistyczna postawa udowodniła światu, jak ważna jest pomoc innym. Za swoje dokonania została ogłoszona świętą.</a:t>
            </a:r>
          </a:p>
        </p:txBody>
      </p:sp>
    </p:spTree>
    <p:extLst>
      <p:ext uri="{BB962C8B-B14F-4D97-AF65-F5344CB8AC3E}">
        <p14:creationId xmlns:p14="http://schemas.microsoft.com/office/powerpoint/2010/main" xmlns="" val="2141654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600" b="1" dirty="0" smtClean="0">
                <a:solidFill>
                  <a:srgbClr val="C00000"/>
                </a:solidFill>
              </a:rPr>
              <a:t>Tak NIE piszemy!</a:t>
            </a:r>
            <a:endParaRPr lang="pl-PL" sz="3600" b="1" dirty="0">
              <a:solidFill>
                <a:srgbClr val="C00000"/>
              </a:solidFill>
            </a:endParaRPr>
          </a:p>
        </p:txBody>
      </p:sp>
      <p:sp>
        <p:nvSpPr>
          <p:cNvPr id="3" name="Symbol zastępczy zawartości 2"/>
          <p:cNvSpPr>
            <a:spLocks noGrp="1"/>
          </p:cNvSpPr>
          <p:nvPr>
            <p:ph idx="1"/>
          </p:nvPr>
        </p:nvSpPr>
        <p:spPr/>
        <p:txBody>
          <a:bodyPr>
            <a:normAutofit/>
          </a:bodyPr>
          <a:lstStyle/>
          <a:p>
            <a:pPr marL="0" indent="0" algn="ctr">
              <a:buNone/>
            </a:pPr>
            <a:r>
              <a:rPr lang="pl-PL" dirty="0"/>
              <a:t>Przykładem ze świata rzeczywistego jest każdy, kto widząc staruszkę, która niesie ciężkie torby z zakupami, pomoże jej.</a:t>
            </a:r>
          </a:p>
          <a:p>
            <a:pPr marL="0" indent="0" algn="ctr">
              <a:buNone/>
            </a:pPr>
            <a:r>
              <a:rPr lang="pl-PL" dirty="0"/>
              <a:t>Za przykład pomocy drugiemu człowiekowi można podać opowiadanie… </a:t>
            </a:r>
          </a:p>
        </p:txBody>
      </p:sp>
    </p:spTree>
    <p:extLst>
      <p:ext uri="{BB962C8B-B14F-4D97-AF65-F5344CB8AC3E}">
        <p14:creationId xmlns:p14="http://schemas.microsoft.com/office/powerpoint/2010/main" xmlns="" val="3845180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1"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par>
                          <p:cTn id="10" fill="hold">
                            <p:stCondLst>
                              <p:cond delay="500"/>
                            </p:stCondLst>
                            <p:childTnLst>
                              <p:par>
                                <p:cTn id="11" presetID="6" presetClass="emph" presetSubtype="0" fill="hold" grpId="0" nodeType="afterEffect">
                                  <p:stCondLst>
                                    <p:cond delay="0"/>
                                  </p:stCondLst>
                                  <p:childTnLst>
                                    <p:animScale>
                                      <p:cBhvr>
                                        <p:cTn id="12" dur="2000" fill="hold"/>
                                        <p:tgtEl>
                                          <p:spTgt spid="2"/>
                                        </p:tgtEl>
                                      </p:cBhvr>
                                      <p:by x="150000" y="150000"/>
                                    </p:animScale>
                                  </p:childTnLst>
                                </p:cTn>
                              </p:par>
                            </p:childTnLst>
                          </p:cTn>
                        </p:par>
                      </p:childTnLst>
                    </p:cTn>
                  </p:par>
                  <p:par>
                    <p:cTn id="13" fill="hold">
                      <p:stCondLst>
                        <p:cond delay="indefinite"/>
                      </p:stCondLst>
                      <p:childTnLst>
                        <p:par>
                          <p:cTn id="14" fill="hold">
                            <p:stCondLst>
                              <p:cond delay="0"/>
                            </p:stCondLst>
                            <p:childTnLst>
                              <p:par>
                                <p:cTn id="15" presetID="31" presetClass="entr" presetSubtype="0" fill="hold"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 calcmode="lin" valueType="num">
                                      <p:cBhvr>
                                        <p:cTn id="1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20" dur="1000"/>
                                        <p:tgtEl>
                                          <p:spTgt spid="3">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p:cTn id="2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gn="l"/>
            <a:r>
              <a:rPr lang="pl-PL" sz="5400" b="1" dirty="0" smtClean="0"/>
              <a:t>III. Zakończenie</a:t>
            </a:r>
            <a:endParaRPr lang="pl-PL" sz="5400" b="1" dirty="0"/>
          </a:p>
        </p:txBody>
      </p:sp>
      <p:sp>
        <p:nvSpPr>
          <p:cNvPr id="3" name="Symbol zastępczy zawartości 2"/>
          <p:cNvSpPr>
            <a:spLocks noGrp="1"/>
          </p:cNvSpPr>
          <p:nvPr>
            <p:ph idx="1"/>
          </p:nvPr>
        </p:nvSpPr>
        <p:spPr/>
        <p:txBody>
          <a:bodyPr/>
          <a:lstStyle/>
          <a:p>
            <a:r>
              <a:rPr lang="pl-PL" dirty="0"/>
              <a:t>Wnioski.</a:t>
            </a:r>
          </a:p>
          <a:p>
            <a:r>
              <a:rPr lang="pl-PL" dirty="0"/>
              <a:t>Puenta.</a:t>
            </a:r>
          </a:p>
          <a:p>
            <a:r>
              <a:rPr lang="pl-PL" dirty="0"/>
              <a:t>Synteza argumentacji, spojrzenie na nią „z lotu ptaka</a:t>
            </a:r>
            <a:r>
              <a:rPr lang="pl-PL" dirty="0" smtClean="0"/>
              <a:t>”.</a:t>
            </a:r>
            <a:endParaRPr lang="pl-PL" dirty="0"/>
          </a:p>
        </p:txBody>
      </p:sp>
    </p:spTree>
    <p:extLst>
      <p:ext uri="{BB962C8B-B14F-4D97-AF65-F5344CB8AC3E}">
        <p14:creationId xmlns:p14="http://schemas.microsoft.com/office/powerpoint/2010/main" xmlns="" val="1937845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a:r>
              <a:rPr lang="pl-PL" dirty="0" smtClean="0"/>
              <a:t>Przykład 1.</a:t>
            </a:r>
            <a:endParaRPr lang="pl-PL" dirty="0"/>
          </a:p>
        </p:txBody>
      </p:sp>
      <p:sp>
        <p:nvSpPr>
          <p:cNvPr id="3" name="Symbol zastępczy zawartości 2"/>
          <p:cNvSpPr>
            <a:spLocks noGrp="1"/>
          </p:cNvSpPr>
          <p:nvPr>
            <p:ph idx="1"/>
          </p:nvPr>
        </p:nvSpPr>
        <p:spPr/>
        <p:txBody>
          <a:bodyPr>
            <a:normAutofit fontScale="92500" lnSpcReduction="10000"/>
          </a:bodyPr>
          <a:lstStyle/>
          <a:p>
            <a:pPr marL="0" indent="0" algn="ctr">
              <a:buNone/>
            </a:pPr>
            <a:r>
              <a:rPr lang="pl-PL" dirty="0"/>
              <a:t>Podsumowując powyższe rozważania, można stwierdzić, że </a:t>
            </a:r>
            <a:r>
              <a:rPr lang="pl-PL" dirty="0" smtClean="0"/>
              <a:t>są </a:t>
            </a:r>
            <a:r>
              <a:rPr lang="pl-PL" dirty="0"/>
              <a:t>ludzie, którzy swoimi działaniami niosą dobro innym. Uczymy się od nich, że można poświęcać swój czas, by ulżyć cierpieniu potrzebujących, jak miłosierny Samarytanin czy współcześni wolontariusze pracujący na rzecz organizacji charytatywnych. Niekiedy taka postawa wymaga poświęceń, a nawet przynosi cierpienie, jednak daje satysfakcję, że ofiarowaliśmy cząstkę siebie drugiemu człowiekowi.</a:t>
            </a:r>
          </a:p>
        </p:txBody>
      </p:sp>
    </p:spTree>
    <p:extLst>
      <p:ext uri="{BB962C8B-B14F-4D97-AF65-F5344CB8AC3E}">
        <p14:creationId xmlns:p14="http://schemas.microsoft.com/office/powerpoint/2010/main" xmlns="" val="30113364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a:r>
              <a:rPr lang="pl-PL" dirty="0" smtClean="0"/>
              <a:t>Przykład 2.</a:t>
            </a:r>
            <a:endParaRPr lang="pl-PL" dirty="0"/>
          </a:p>
        </p:txBody>
      </p:sp>
      <p:sp>
        <p:nvSpPr>
          <p:cNvPr id="3" name="Symbol zastępczy zawartości 2"/>
          <p:cNvSpPr>
            <a:spLocks noGrp="1"/>
          </p:cNvSpPr>
          <p:nvPr>
            <p:ph idx="1"/>
          </p:nvPr>
        </p:nvSpPr>
        <p:spPr/>
        <p:txBody>
          <a:bodyPr/>
          <a:lstStyle/>
          <a:p>
            <a:pPr marL="0" indent="0" algn="ctr">
              <a:buNone/>
            </a:pPr>
            <a:r>
              <a:rPr lang="pl-PL" dirty="0"/>
              <a:t>Przedstawione przeze mnie powyżej postawy są z pewnością godne naśladowania. Ukazują one, że istnieją na świecie ludzie, którzy pomagają </a:t>
            </a:r>
            <a:r>
              <a:rPr lang="pl-PL" dirty="0" smtClean="0"/>
              <a:t>innym bezinteresownie</a:t>
            </a:r>
            <a:r>
              <a:rPr lang="pl-PL" dirty="0"/>
              <a:t>. Miejmy nadzieję, że będzie ich coraz więcej. </a:t>
            </a:r>
          </a:p>
        </p:txBody>
      </p:sp>
    </p:spTree>
    <p:extLst>
      <p:ext uri="{BB962C8B-B14F-4D97-AF65-F5344CB8AC3E}">
        <p14:creationId xmlns:p14="http://schemas.microsoft.com/office/powerpoint/2010/main" xmlns="" val="1722948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600" b="1" dirty="0" smtClean="0">
                <a:solidFill>
                  <a:srgbClr val="C00000"/>
                </a:solidFill>
              </a:rPr>
              <a:t>Tak NIE piszemy!</a:t>
            </a:r>
            <a:endParaRPr lang="pl-PL" sz="3600" b="1" dirty="0">
              <a:solidFill>
                <a:srgbClr val="C00000"/>
              </a:solidFill>
            </a:endParaRPr>
          </a:p>
        </p:txBody>
      </p:sp>
      <p:sp>
        <p:nvSpPr>
          <p:cNvPr id="3" name="Symbol zastępczy zawartości 2"/>
          <p:cNvSpPr>
            <a:spLocks noGrp="1"/>
          </p:cNvSpPr>
          <p:nvPr>
            <p:ph idx="1"/>
          </p:nvPr>
        </p:nvSpPr>
        <p:spPr/>
        <p:txBody>
          <a:bodyPr>
            <a:normAutofit/>
          </a:bodyPr>
          <a:lstStyle/>
          <a:p>
            <a:pPr marL="0" indent="0" algn="ctr">
              <a:buNone/>
            </a:pPr>
            <a:r>
              <a:rPr lang="pl-PL" dirty="0"/>
              <a:t>Myślę, że udało mi się uzasadnić tezę, że jest ktoś na świecie, kto niesie dobro innym</a:t>
            </a:r>
            <a:r>
              <a:rPr lang="pl-PL" dirty="0" smtClean="0"/>
              <a:t>.</a:t>
            </a:r>
          </a:p>
          <a:p>
            <a:pPr marL="0" indent="0" algn="ctr">
              <a:buNone/>
            </a:pPr>
            <a:endParaRPr lang="pl-PL" dirty="0" smtClean="0"/>
          </a:p>
          <a:p>
            <a:pPr marL="0" indent="0" algn="ctr">
              <a:buNone/>
            </a:pPr>
            <a:r>
              <a:rPr lang="pl-PL" dirty="0"/>
              <a:t>Myślę, że powyższe argumenty wystarczą, aby potwierdzić prawdziwość tezy, iż są ludzie, którzy swoimi działaniami niosą dobro</a:t>
            </a:r>
            <a:r>
              <a:rPr lang="pl-PL" dirty="0" smtClean="0"/>
              <a:t>.</a:t>
            </a:r>
          </a:p>
        </p:txBody>
      </p:sp>
    </p:spTree>
    <p:extLst>
      <p:ext uri="{BB962C8B-B14F-4D97-AF65-F5344CB8AC3E}">
        <p14:creationId xmlns:p14="http://schemas.microsoft.com/office/powerpoint/2010/main" xmlns="" val="530252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1"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par>
                          <p:cTn id="10" fill="hold">
                            <p:stCondLst>
                              <p:cond delay="500"/>
                            </p:stCondLst>
                            <p:childTnLst>
                              <p:par>
                                <p:cTn id="11" presetID="6" presetClass="emph" presetSubtype="0" fill="hold" grpId="0" nodeType="afterEffect">
                                  <p:stCondLst>
                                    <p:cond delay="0"/>
                                  </p:stCondLst>
                                  <p:childTnLst>
                                    <p:animScale>
                                      <p:cBhvr>
                                        <p:cTn id="12" dur="2000" fill="hold"/>
                                        <p:tgtEl>
                                          <p:spTgt spid="2"/>
                                        </p:tgtEl>
                                      </p:cBhvr>
                                      <p:by x="150000" y="150000"/>
                                    </p:animScale>
                                  </p:childTnLst>
                                </p:cTn>
                              </p:par>
                            </p:childTnLst>
                          </p:cTn>
                        </p:par>
                      </p:childTnLst>
                    </p:cTn>
                  </p:par>
                  <p:par>
                    <p:cTn id="13" fill="hold">
                      <p:stCondLst>
                        <p:cond delay="indefinite"/>
                      </p:stCondLst>
                      <p:childTnLst>
                        <p:par>
                          <p:cTn id="14" fill="hold">
                            <p:stCondLst>
                              <p:cond delay="0"/>
                            </p:stCondLst>
                            <p:childTnLst>
                              <p:par>
                                <p:cTn id="15" presetID="31" presetClass="entr" presetSubtype="0" fill="hold"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 calcmode="lin" valueType="num">
                                      <p:cBhvr>
                                        <p:cTn id="1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20" dur="1000"/>
                                        <p:tgtEl>
                                          <p:spTgt spid="3">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Zajrzyj, przeczytaj:</a:t>
            </a:r>
            <a:endParaRPr lang="pl-PL" dirty="0"/>
          </a:p>
        </p:txBody>
      </p:sp>
      <p:pic>
        <p:nvPicPr>
          <p:cNvPr id="4" name="Symbol zastępczy zawartości 3"/>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546957" y="1600200"/>
            <a:ext cx="8050085" cy="4525963"/>
          </a:xfrm>
        </p:spPr>
      </p:pic>
    </p:spTree>
    <p:extLst>
      <p:ext uri="{BB962C8B-B14F-4D97-AF65-F5344CB8AC3E}">
        <p14:creationId xmlns:p14="http://schemas.microsoft.com/office/powerpoint/2010/main" xmlns="" val="289579213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ymbol zastępczy zawartości 3"/>
          <p:cNvPicPr>
            <a:picLocks noGrp="1" noChangeAspect="1"/>
          </p:cNvPicPr>
          <p:nvPr>
            <p:ph idx="4294967295"/>
          </p:nvPr>
        </p:nvPicPr>
        <p:blipFill>
          <a:blip r:embed="rId2" cstate="print">
            <a:extLst>
              <a:ext uri="{28A0092B-C50C-407E-A947-70E740481C1C}">
                <a14:useLocalDpi xmlns:a14="http://schemas.microsoft.com/office/drawing/2010/main" xmlns="" val="0"/>
              </a:ext>
            </a:extLst>
          </a:blip>
          <a:stretch>
            <a:fillRect/>
          </a:stretch>
        </p:blipFill>
        <p:spPr>
          <a:xfrm>
            <a:off x="611560" y="1052736"/>
            <a:ext cx="8048625" cy="4525963"/>
          </a:xfrm>
        </p:spPr>
      </p:pic>
    </p:spTree>
    <p:extLst>
      <p:ext uri="{BB962C8B-B14F-4D97-AF65-F5344CB8AC3E}">
        <p14:creationId xmlns:p14="http://schemas.microsoft.com/office/powerpoint/2010/main" xmlns="" val="17141057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idx="1"/>
          </p:nvPr>
        </p:nvSpPr>
        <p:spPr/>
        <p:txBody>
          <a:bodyPr/>
          <a:lstStyle/>
          <a:p>
            <a:pPr marL="0" indent="0" algn="ctr">
              <a:buNone/>
            </a:pPr>
            <a:r>
              <a:rPr lang="pl-PL" dirty="0"/>
              <a:t>Napisz rozprawkę, w której uzasadnisz stwierdzenie, że są ludzie, którzy swoimi działaniami niosą dobro innym. W argumentacji posłuż się dwoma przykładami z literatury i jednym ze świata rzeczywistego.</a:t>
            </a:r>
          </a:p>
          <a:p>
            <a:pPr marL="0" indent="0">
              <a:buNone/>
            </a:pPr>
            <a:endParaRPr lang="pl-PL" dirty="0"/>
          </a:p>
        </p:txBody>
      </p:sp>
    </p:spTree>
    <p:extLst>
      <p:ext uri="{BB962C8B-B14F-4D97-AF65-F5344CB8AC3E}">
        <p14:creationId xmlns:p14="http://schemas.microsoft.com/office/powerpoint/2010/main" xmlns="" val="6105691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gn="l"/>
            <a:r>
              <a:rPr lang="pl-PL" sz="5400" b="1" dirty="0" smtClean="0"/>
              <a:t>I. Wstęp:</a:t>
            </a:r>
            <a:endParaRPr lang="pl-PL" sz="5400" b="1" dirty="0"/>
          </a:p>
        </p:txBody>
      </p:sp>
      <p:sp>
        <p:nvSpPr>
          <p:cNvPr id="3" name="Symbol zastępczy zawartości 2"/>
          <p:cNvSpPr>
            <a:spLocks noGrp="1"/>
          </p:cNvSpPr>
          <p:nvPr>
            <p:ph idx="1"/>
          </p:nvPr>
        </p:nvSpPr>
        <p:spPr/>
        <p:txBody>
          <a:bodyPr/>
          <a:lstStyle/>
          <a:p>
            <a:r>
              <a:rPr lang="pl-PL" sz="4000" dirty="0" smtClean="0"/>
              <a:t>Wprowadza </a:t>
            </a:r>
            <a:r>
              <a:rPr lang="pl-PL" sz="4000" dirty="0"/>
              <a:t>do całości pracy.</a:t>
            </a:r>
          </a:p>
          <a:p>
            <a:r>
              <a:rPr lang="pl-PL" sz="4000" dirty="0"/>
              <a:t>Budzi zainteresowanie czytelnika.</a:t>
            </a:r>
          </a:p>
          <a:p>
            <a:r>
              <a:rPr lang="pl-PL" sz="4000" dirty="0"/>
              <a:t>Zawiera tezę.</a:t>
            </a:r>
          </a:p>
          <a:p>
            <a:endParaRPr lang="pl-PL" dirty="0"/>
          </a:p>
        </p:txBody>
      </p:sp>
    </p:spTree>
    <p:extLst>
      <p:ext uri="{BB962C8B-B14F-4D97-AF65-F5344CB8AC3E}">
        <p14:creationId xmlns:p14="http://schemas.microsoft.com/office/powerpoint/2010/main" xmlns="" val="951499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a:r>
              <a:rPr lang="pl-PL" dirty="0" smtClean="0"/>
              <a:t>Przykład 1.</a:t>
            </a:r>
            <a:endParaRPr lang="pl-PL" dirty="0"/>
          </a:p>
        </p:txBody>
      </p:sp>
      <p:sp>
        <p:nvSpPr>
          <p:cNvPr id="3" name="Symbol zastępczy zawartości 2"/>
          <p:cNvSpPr>
            <a:spLocks noGrp="1"/>
          </p:cNvSpPr>
          <p:nvPr>
            <p:ph idx="1"/>
          </p:nvPr>
        </p:nvSpPr>
        <p:spPr/>
        <p:txBody>
          <a:bodyPr/>
          <a:lstStyle/>
          <a:p>
            <a:pPr marL="0" indent="0" algn="just">
              <a:buNone/>
            </a:pPr>
            <a:r>
              <a:rPr lang="pl-PL" dirty="0" smtClean="0"/>
              <a:t>	W </a:t>
            </a:r>
            <a:r>
              <a:rPr lang="pl-PL" dirty="0"/>
              <a:t>dzisiejszym świecie wszyscy są bardzo zabiegani i zapracowani, nie mają czasu dla innych. Tym bardziej należy zwrócić uwagę na tych, którzy nie tylko dbają o swoje sprawy, ale także pomagają innym. </a:t>
            </a:r>
            <a:r>
              <a:rPr lang="pl-PL" dirty="0" smtClean="0"/>
              <a:t>W </a:t>
            </a:r>
            <a:r>
              <a:rPr lang="pl-PL" dirty="0"/>
              <a:t>swojej pracy ukażę, że </a:t>
            </a:r>
            <a:endParaRPr lang="pl-PL" dirty="0" smtClean="0"/>
          </a:p>
          <a:p>
            <a:pPr marL="0" indent="0" algn="just">
              <a:spcBef>
                <a:spcPts val="0"/>
              </a:spcBef>
              <a:buNone/>
            </a:pPr>
            <a:r>
              <a:rPr lang="pl-PL" dirty="0" smtClean="0"/>
              <a:t>są </a:t>
            </a:r>
            <a:r>
              <a:rPr lang="pl-PL" dirty="0"/>
              <a:t>na świecie ludzie, którzy niosą dobro drugiemu człowiekowi.</a:t>
            </a:r>
          </a:p>
        </p:txBody>
      </p:sp>
    </p:spTree>
    <p:extLst>
      <p:ext uri="{BB962C8B-B14F-4D97-AF65-F5344CB8AC3E}">
        <p14:creationId xmlns:p14="http://schemas.microsoft.com/office/powerpoint/2010/main" xmlns="" val="2137848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mph" presetSubtype="0" nodeType="clickEffect">
                                  <p:stCondLst>
                                    <p:cond delay="0"/>
                                  </p:stCondLst>
                                  <p:iterate type="lt">
                                    <p:tmAbs val="25"/>
                                  </p:iterate>
                                  <p:childTnLst>
                                    <p:set>
                                      <p:cBhvr override="childStyle">
                                        <p:cTn id="6" dur="indefinite"/>
                                        <p:tgtEl>
                                          <p:spTgt spid="3">
                                            <p:txEl>
                                              <p:pRg st="1" end="1"/>
                                            </p:txEl>
                                          </p:spTgt>
                                        </p:tgtEl>
                                        <p:attrNameLst>
                                          <p:attrName>style.fontWeight</p:attrName>
                                        </p:attrNameLst>
                                      </p:cBhvr>
                                      <p:to>
                                        <p:strVal val="bold"/>
                                      </p:to>
                                    </p:set>
                                  </p:childTnLst>
                                </p:cTn>
                              </p:par>
                            </p:childTnLst>
                          </p:cTn>
                        </p:par>
                      </p:childTnLst>
                    </p:cTn>
                  </p:par>
                  <p:par>
                    <p:cTn id="7" fill="hold">
                      <p:stCondLst>
                        <p:cond delay="indefinite"/>
                      </p:stCondLst>
                      <p:childTnLst>
                        <p:par>
                          <p:cTn id="8" fill="hold">
                            <p:stCondLst>
                              <p:cond delay="0"/>
                            </p:stCondLst>
                            <p:childTnLst>
                              <p:par>
                                <p:cTn id="9" presetID="16" presetClass="emph" presetSubtype="0" fill="hold" nodeType="clickEffect">
                                  <p:stCondLst>
                                    <p:cond delay="0"/>
                                  </p:stCondLst>
                                  <p:iterate type="lt">
                                    <p:tmPct val="4000"/>
                                  </p:iterate>
                                  <p:childTnLst>
                                    <p:set>
                                      <p:cBhvr override="childStyle">
                                        <p:cTn id="10" dur="500" fill="hold"/>
                                        <p:tgtEl>
                                          <p:spTgt spid="3">
                                            <p:txEl>
                                              <p:pRg st="0" end="0"/>
                                            </p:txEl>
                                          </p:spTgt>
                                        </p:tgtEl>
                                        <p:attrNameLst>
                                          <p:attrName>style.color</p:attrName>
                                        </p:attrNameLst>
                                      </p:cBhvr>
                                      <p:to>
                                        <p:clrVal>
                                          <a:schemeClr val="accent2"/>
                                        </p:clrVal>
                                      </p:to>
                                    </p:set>
                                    <p:set>
                                      <p:cBhvr>
                                        <p:cTn id="11" dur="500" fill="hold"/>
                                        <p:tgtEl>
                                          <p:spTgt spid="3">
                                            <p:txEl>
                                              <p:pRg st="0" end="0"/>
                                            </p:txEl>
                                          </p:spTgt>
                                        </p:tgtEl>
                                        <p:attrNameLst>
                                          <p:attrName>fillcolor</p:attrName>
                                        </p:attrNameLst>
                                      </p:cBhvr>
                                      <p:to>
                                        <p:clrVal>
                                          <a:schemeClr val="accent2"/>
                                        </p:clrVal>
                                      </p:to>
                                    </p:set>
                                    <p:set>
                                      <p:cBhvr>
                                        <p:cTn id="12" dur="500" fill="hold"/>
                                        <p:tgtEl>
                                          <p:spTgt spid="3">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a:r>
              <a:rPr lang="pl-PL" dirty="0" smtClean="0"/>
              <a:t>Przykład 2.</a:t>
            </a:r>
            <a:endParaRPr lang="pl-PL" dirty="0"/>
          </a:p>
        </p:txBody>
      </p:sp>
      <p:sp>
        <p:nvSpPr>
          <p:cNvPr id="3" name="Symbol zastępczy zawartości 2"/>
          <p:cNvSpPr>
            <a:spLocks noGrp="1"/>
          </p:cNvSpPr>
          <p:nvPr>
            <p:ph idx="1"/>
          </p:nvPr>
        </p:nvSpPr>
        <p:spPr/>
        <p:txBody>
          <a:bodyPr/>
          <a:lstStyle/>
          <a:p>
            <a:pPr marL="0" indent="0" algn="ctr">
              <a:buNone/>
            </a:pPr>
            <a:r>
              <a:rPr lang="pl-PL" dirty="0"/>
              <a:t>Na wstępie zastanówmy się, czym jest dobro, jakie można </a:t>
            </a:r>
            <a:r>
              <a:rPr lang="pl-PL" dirty="0" smtClean="0"/>
              <a:t>czynić innym. </a:t>
            </a:r>
            <a:r>
              <a:rPr lang="pl-PL" dirty="0"/>
              <a:t>Niewątpliwie to postawa zaangażowania w sprawy drugiego człowieka, nieobojętność wobec jego potrzeb, także pomoc w trudnych sytuacjach. </a:t>
            </a:r>
            <a:endParaRPr lang="pl-PL" dirty="0" smtClean="0"/>
          </a:p>
          <a:p>
            <a:pPr marL="0" indent="0" algn="ctr">
              <a:spcBef>
                <a:spcPts val="0"/>
              </a:spcBef>
              <a:buNone/>
            </a:pPr>
            <a:r>
              <a:rPr lang="pl-PL" dirty="0" smtClean="0"/>
              <a:t>W </a:t>
            </a:r>
            <a:r>
              <a:rPr lang="pl-PL" dirty="0"/>
              <a:t>literaturze i świecie rzeczywistym znajdziemy wiele przykładów ludzi, którzy niosą dobro innym.</a:t>
            </a:r>
          </a:p>
        </p:txBody>
      </p:sp>
    </p:spTree>
    <p:extLst>
      <p:ext uri="{BB962C8B-B14F-4D97-AF65-F5344CB8AC3E}">
        <p14:creationId xmlns:p14="http://schemas.microsoft.com/office/powerpoint/2010/main" xmlns="" val="3491833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mph" presetSubtype="0" nodeType="clickEffect">
                                  <p:stCondLst>
                                    <p:cond delay="0"/>
                                  </p:stCondLst>
                                  <p:iterate type="lt">
                                    <p:tmAbs val="25"/>
                                  </p:iterate>
                                  <p:childTnLst>
                                    <p:set>
                                      <p:cBhvr override="childStyle">
                                        <p:cTn id="6" dur="indefinite"/>
                                        <p:tgtEl>
                                          <p:spTgt spid="3">
                                            <p:txEl>
                                              <p:pRg st="1" end="1"/>
                                            </p:txEl>
                                          </p:spTgt>
                                        </p:tgtEl>
                                        <p:attrNameLst>
                                          <p:attrName>style.fontWeight</p:attrName>
                                        </p:attrNameLst>
                                      </p:cBhvr>
                                      <p:to>
                                        <p:strVal val="bold"/>
                                      </p:to>
                                    </p:set>
                                  </p:childTnLst>
                                </p:cTn>
                              </p:par>
                            </p:childTnLst>
                          </p:cTn>
                        </p:par>
                      </p:childTnLst>
                    </p:cTn>
                  </p:par>
                  <p:par>
                    <p:cTn id="7" fill="hold">
                      <p:stCondLst>
                        <p:cond delay="indefinite"/>
                      </p:stCondLst>
                      <p:childTnLst>
                        <p:par>
                          <p:cTn id="8" fill="hold">
                            <p:stCondLst>
                              <p:cond delay="0"/>
                            </p:stCondLst>
                            <p:childTnLst>
                              <p:par>
                                <p:cTn id="9" presetID="16" presetClass="emph" presetSubtype="0" fill="hold" nodeType="clickEffect">
                                  <p:stCondLst>
                                    <p:cond delay="0"/>
                                  </p:stCondLst>
                                  <p:iterate type="lt">
                                    <p:tmPct val="4000"/>
                                  </p:iterate>
                                  <p:childTnLst>
                                    <p:set>
                                      <p:cBhvr override="childStyle">
                                        <p:cTn id="10" dur="500" fill="hold"/>
                                        <p:tgtEl>
                                          <p:spTgt spid="3">
                                            <p:txEl>
                                              <p:pRg st="0" end="0"/>
                                            </p:txEl>
                                          </p:spTgt>
                                        </p:tgtEl>
                                        <p:attrNameLst>
                                          <p:attrName>style.color</p:attrName>
                                        </p:attrNameLst>
                                      </p:cBhvr>
                                      <p:to>
                                        <p:clrVal>
                                          <a:schemeClr val="accent2"/>
                                        </p:clrVal>
                                      </p:to>
                                    </p:set>
                                    <p:set>
                                      <p:cBhvr>
                                        <p:cTn id="11" dur="500" fill="hold"/>
                                        <p:tgtEl>
                                          <p:spTgt spid="3">
                                            <p:txEl>
                                              <p:pRg st="0" end="0"/>
                                            </p:txEl>
                                          </p:spTgt>
                                        </p:tgtEl>
                                        <p:attrNameLst>
                                          <p:attrName>fillcolor</p:attrName>
                                        </p:attrNameLst>
                                      </p:cBhvr>
                                      <p:to>
                                        <p:clrVal>
                                          <a:schemeClr val="accent2"/>
                                        </p:clrVal>
                                      </p:to>
                                    </p:set>
                                    <p:set>
                                      <p:cBhvr>
                                        <p:cTn id="12" dur="500" fill="hold"/>
                                        <p:tgtEl>
                                          <p:spTgt spid="3">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600" b="1" dirty="0" smtClean="0">
                <a:solidFill>
                  <a:srgbClr val="C00000"/>
                </a:solidFill>
              </a:rPr>
              <a:t>Tak NIE piszemy!</a:t>
            </a:r>
            <a:endParaRPr lang="pl-PL" sz="3600" b="1" dirty="0">
              <a:solidFill>
                <a:srgbClr val="C00000"/>
              </a:solidFill>
            </a:endParaRPr>
          </a:p>
        </p:txBody>
      </p:sp>
      <p:sp>
        <p:nvSpPr>
          <p:cNvPr id="3" name="Symbol zastępczy zawartości 2"/>
          <p:cNvSpPr>
            <a:spLocks noGrp="1"/>
          </p:cNvSpPr>
          <p:nvPr>
            <p:ph idx="1"/>
          </p:nvPr>
        </p:nvSpPr>
        <p:spPr/>
        <p:txBody>
          <a:bodyPr>
            <a:normAutofit fontScale="92500" lnSpcReduction="10000"/>
          </a:bodyPr>
          <a:lstStyle/>
          <a:p>
            <a:pPr marL="0" indent="0" algn="ctr">
              <a:buNone/>
            </a:pPr>
            <a:r>
              <a:rPr lang="pl-PL" dirty="0"/>
              <a:t>W tej rozprawce chciałbym uzasadnić tezę, że na świecie są ludzie, którzy swoimi działaniami niosą dobro innym</a:t>
            </a:r>
            <a:r>
              <a:rPr lang="pl-PL" dirty="0" smtClean="0"/>
              <a:t>.</a:t>
            </a:r>
          </a:p>
          <a:p>
            <a:pPr marL="0" indent="0" algn="ctr">
              <a:buNone/>
            </a:pPr>
            <a:endParaRPr lang="pl-PL" dirty="0"/>
          </a:p>
          <a:p>
            <a:pPr marL="0" indent="0" algn="ctr">
              <a:buNone/>
            </a:pPr>
            <a:r>
              <a:rPr lang="pl-PL" dirty="0"/>
              <a:t>Na sam początek tej rozprawki pragnę zapoznać was z tematem. Czy rzeczywiście są ludzie, którzy swoimi działaniami niosą dobro innym? Niewątpliwie istnieją tacy, ale jest ich bardzo mało w dzisiejszych czasach. W swojej rozprawce pragnę wam to pokazać.</a:t>
            </a:r>
          </a:p>
        </p:txBody>
      </p:sp>
    </p:spTree>
    <p:extLst>
      <p:ext uri="{BB962C8B-B14F-4D97-AF65-F5344CB8AC3E}">
        <p14:creationId xmlns:p14="http://schemas.microsoft.com/office/powerpoint/2010/main" xmlns="" val="1868730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1"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par>
                          <p:cTn id="10" fill="hold">
                            <p:stCondLst>
                              <p:cond delay="500"/>
                            </p:stCondLst>
                            <p:childTnLst>
                              <p:par>
                                <p:cTn id="11" presetID="6" presetClass="emph" presetSubtype="0" fill="hold" grpId="0" nodeType="afterEffect">
                                  <p:stCondLst>
                                    <p:cond delay="0"/>
                                  </p:stCondLst>
                                  <p:childTnLst>
                                    <p:animScale>
                                      <p:cBhvr>
                                        <p:cTn id="12" dur="2000" fill="hold"/>
                                        <p:tgtEl>
                                          <p:spTgt spid="2"/>
                                        </p:tgtEl>
                                      </p:cBhvr>
                                      <p:by x="150000" y="150000"/>
                                    </p:animScale>
                                  </p:childTnLst>
                                </p:cTn>
                              </p:par>
                            </p:childTnLst>
                          </p:cTn>
                        </p:par>
                      </p:childTnLst>
                    </p:cTn>
                  </p:par>
                  <p:par>
                    <p:cTn id="13" fill="hold">
                      <p:stCondLst>
                        <p:cond delay="indefinite"/>
                      </p:stCondLst>
                      <p:childTnLst>
                        <p:par>
                          <p:cTn id="14" fill="hold">
                            <p:stCondLst>
                              <p:cond delay="0"/>
                            </p:stCondLst>
                            <p:childTnLst>
                              <p:par>
                                <p:cTn id="15" presetID="31" presetClass="entr" presetSubtype="0" fill="hold"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 calcmode="lin" valueType="num">
                                      <p:cBhvr>
                                        <p:cTn id="1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20" dur="1000"/>
                                        <p:tgtEl>
                                          <p:spTgt spid="3">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Autofit/>
          </a:bodyPr>
          <a:lstStyle/>
          <a:p>
            <a:pPr algn="l"/>
            <a:r>
              <a:rPr lang="pl-PL" sz="5400" b="1" dirty="0" smtClean="0"/>
              <a:t>II. Argumenty</a:t>
            </a:r>
            <a:endParaRPr lang="pl-PL" sz="5400" b="1" dirty="0"/>
          </a:p>
        </p:txBody>
      </p:sp>
      <p:sp>
        <p:nvSpPr>
          <p:cNvPr id="3" name="Symbol zastępczy zawartości 2"/>
          <p:cNvSpPr>
            <a:spLocks noGrp="1"/>
          </p:cNvSpPr>
          <p:nvPr>
            <p:ph idx="1"/>
          </p:nvPr>
        </p:nvSpPr>
        <p:spPr/>
        <p:txBody>
          <a:bodyPr/>
          <a:lstStyle/>
          <a:p>
            <a:r>
              <a:rPr lang="pl-PL" dirty="0" smtClean="0"/>
              <a:t>Uzasadniają </a:t>
            </a:r>
            <a:r>
              <a:rPr lang="pl-PL" dirty="0"/>
              <a:t>słuszność tezy.</a:t>
            </a:r>
          </a:p>
          <a:p>
            <a:r>
              <a:rPr lang="pl-PL" dirty="0"/>
              <a:t>Przekonują odbiorcę, który musi zrozumieć nasz tok myślenia.</a:t>
            </a:r>
          </a:p>
          <a:p>
            <a:r>
              <a:rPr lang="pl-PL" dirty="0"/>
              <a:t>Argument to komentarz opierający się o wybrany przykład.</a:t>
            </a:r>
          </a:p>
          <a:p>
            <a:endParaRPr lang="pl-PL" dirty="0"/>
          </a:p>
        </p:txBody>
      </p:sp>
    </p:spTree>
    <p:extLst>
      <p:ext uri="{BB962C8B-B14F-4D97-AF65-F5344CB8AC3E}">
        <p14:creationId xmlns:p14="http://schemas.microsoft.com/office/powerpoint/2010/main" xmlns="" val="8252390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a:r>
              <a:rPr lang="pl-PL" dirty="0" smtClean="0"/>
              <a:t>Przykład 1.</a:t>
            </a:r>
            <a:endParaRPr lang="pl-PL" dirty="0"/>
          </a:p>
        </p:txBody>
      </p:sp>
      <p:sp>
        <p:nvSpPr>
          <p:cNvPr id="3" name="Symbol zastępczy zawartości 2"/>
          <p:cNvSpPr>
            <a:spLocks noGrp="1"/>
          </p:cNvSpPr>
          <p:nvPr>
            <p:ph idx="1"/>
          </p:nvPr>
        </p:nvSpPr>
        <p:spPr/>
        <p:txBody>
          <a:bodyPr/>
          <a:lstStyle/>
          <a:p>
            <a:pPr marL="0" indent="0" algn="ctr">
              <a:buNone/>
            </a:pPr>
            <a:r>
              <a:rPr lang="pl-PL" dirty="0"/>
              <a:t>Wiele osób podejmuje się pracy wolontariusza, nieodpłatnie pomagając chorym ludziom lub samotnym i cierpiącym zwierzętom. Działalność taką prowadzą liczne fundacje i stowarzyszenia… </a:t>
            </a:r>
          </a:p>
        </p:txBody>
      </p:sp>
    </p:spTree>
    <p:extLst>
      <p:ext uri="{BB962C8B-B14F-4D97-AF65-F5344CB8AC3E}">
        <p14:creationId xmlns:p14="http://schemas.microsoft.com/office/powerpoint/2010/main" xmlns="" val="4027651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l"/>
            <a:r>
              <a:rPr lang="pl-PL" dirty="0" smtClean="0"/>
              <a:t>Przykład 2.</a:t>
            </a:r>
            <a:endParaRPr lang="pl-PL" dirty="0"/>
          </a:p>
        </p:txBody>
      </p:sp>
      <p:sp>
        <p:nvSpPr>
          <p:cNvPr id="3" name="Symbol zastępczy zawartości 2"/>
          <p:cNvSpPr>
            <a:spLocks noGrp="1"/>
          </p:cNvSpPr>
          <p:nvPr>
            <p:ph idx="1"/>
          </p:nvPr>
        </p:nvSpPr>
        <p:spPr/>
        <p:txBody>
          <a:bodyPr/>
          <a:lstStyle/>
          <a:p>
            <a:pPr marL="0" indent="0" algn="ctr">
              <a:buNone/>
            </a:pPr>
            <a:r>
              <a:rPr lang="pl-PL" dirty="0"/>
              <a:t>Z kolei warto podkreślić, że są tacy, którzy pomagają innym ludziom bez względu na rasę czy poglądy polityczne. Taką postawę obrazuje Samarytanin z biblijnej przypowieści. Okazał on miłosierdzie…</a:t>
            </a:r>
          </a:p>
        </p:txBody>
      </p:sp>
    </p:spTree>
    <p:extLst>
      <p:ext uri="{BB962C8B-B14F-4D97-AF65-F5344CB8AC3E}">
        <p14:creationId xmlns:p14="http://schemas.microsoft.com/office/powerpoint/2010/main" xmlns="" val="2769269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TotalTime>
  <Words>550</Words>
  <Application>Microsoft Office PowerPoint</Application>
  <PresentationFormat>Pokaz na ekranie (4:3)</PresentationFormat>
  <Paragraphs>45</Paragraphs>
  <Slides>17</Slides>
  <Notes>0</Notes>
  <HiddenSlides>0</HiddenSlides>
  <MMClips>0</MMClips>
  <ScaleCrop>false</ScaleCrop>
  <HeadingPairs>
    <vt:vector size="4" baseType="variant">
      <vt:variant>
        <vt:lpstr>Motyw</vt:lpstr>
      </vt:variant>
      <vt:variant>
        <vt:i4>1</vt:i4>
      </vt:variant>
      <vt:variant>
        <vt:lpstr>Tytuły slajdów</vt:lpstr>
      </vt:variant>
      <vt:variant>
        <vt:i4>17</vt:i4>
      </vt:variant>
    </vt:vector>
  </HeadingPairs>
  <TitlesOfParts>
    <vt:vector size="18" baseType="lpstr">
      <vt:lpstr>Motyw pakietu Office</vt:lpstr>
      <vt:lpstr>Omówienie wyników próbnego egzaminu gimnazjalnego.</vt:lpstr>
      <vt:lpstr>Slajd 2</vt:lpstr>
      <vt:lpstr>I. Wstęp:</vt:lpstr>
      <vt:lpstr>Przykład 1.</vt:lpstr>
      <vt:lpstr>Przykład 2.</vt:lpstr>
      <vt:lpstr>Tak NIE piszemy!</vt:lpstr>
      <vt:lpstr>II. Argumenty</vt:lpstr>
      <vt:lpstr>Przykład 1.</vt:lpstr>
      <vt:lpstr>Przykład 2.</vt:lpstr>
      <vt:lpstr>Przykład 3.</vt:lpstr>
      <vt:lpstr>Tak NIE piszemy!</vt:lpstr>
      <vt:lpstr>III. Zakończenie</vt:lpstr>
      <vt:lpstr>Przykład 1.</vt:lpstr>
      <vt:lpstr>Przykład 2.</vt:lpstr>
      <vt:lpstr>Tak NIE piszemy!</vt:lpstr>
      <vt:lpstr>Zajrzyj, przeczytaj:</vt:lpstr>
      <vt:lpstr>Slajd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Omówienie wyników próbnego egzaminu gimnazjalnego.</dc:title>
  <dc:creator>Moje pliki</dc:creator>
  <cp:lastModifiedBy>Dorota</cp:lastModifiedBy>
  <cp:revision>16</cp:revision>
  <dcterms:created xsi:type="dcterms:W3CDTF">2015-01-04T14:20:43Z</dcterms:created>
  <dcterms:modified xsi:type="dcterms:W3CDTF">2015-01-16T18:48:42Z</dcterms:modified>
</cp:coreProperties>
</file>